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60"/>
  </p:notesMasterIdLst>
  <p:handoutMasterIdLst>
    <p:handoutMasterId r:id="rId61"/>
  </p:handoutMasterIdLst>
  <p:sldIdLst>
    <p:sldId id="256" r:id="rId2"/>
    <p:sldId id="413" r:id="rId3"/>
    <p:sldId id="257" r:id="rId4"/>
    <p:sldId id="258" r:id="rId5"/>
    <p:sldId id="446" r:id="rId6"/>
    <p:sldId id="303" r:id="rId7"/>
    <p:sldId id="410" r:id="rId8"/>
    <p:sldId id="459" r:id="rId9"/>
    <p:sldId id="283" r:id="rId10"/>
    <p:sldId id="443" r:id="rId11"/>
    <p:sldId id="454" r:id="rId12"/>
    <p:sldId id="270" r:id="rId13"/>
    <p:sldId id="449" r:id="rId14"/>
    <p:sldId id="450" r:id="rId15"/>
    <p:sldId id="453" r:id="rId16"/>
    <p:sldId id="414" r:id="rId17"/>
    <p:sldId id="286" r:id="rId18"/>
    <p:sldId id="457" r:id="rId19"/>
    <p:sldId id="458" r:id="rId20"/>
    <p:sldId id="354" r:id="rId21"/>
    <p:sldId id="421" r:id="rId22"/>
    <p:sldId id="297" r:id="rId23"/>
    <p:sldId id="384" r:id="rId24"/>
    <p:sldId id="437" r:id="rId25"/>
    <p:sldId id="389" r:id="rId26"/>
    <p:sldId id="380" r:id="rId27"/>
    <p:sldId id="435" r:id="rId28"/>
    <p:sldId id="317" r:id="rId29"/>
    <p:sldId id="456" r:id="rId30"/>
    <p:sldId id="438" r:id="rId31"/>
    <p:sldId id="467" r:id="rId32"/>
    <p:sldId id="463" r:id="rId33"/>
    <p:sldId id="464" r:id="rId34"/>
    <p:sldId id="465" r:id="rId35"/>
    <p:sldId id="432" r:id="rId36"/>
    <p:sldId id="433" r:id="rId37"/>
    <p:sldId id="468" r:id="rId38"/>
    <p:sldId id="469" r:id="rId39"/>
    <p:sldId id="451" r:id="rId40"/>
    <p:sldId id="471" r:id="rId41"/>
    <p:sldId id="472" r:id="rId42"/>
    <p:sldId id="460" r:id="rId43"/>
    <p:sldId id="466" r:id="rId44"/>
    <p:sldId id="462" r:id="rId45"/>
    <p:sldId id="473" r:id="rId46"/>
    <p:sldId id="474" r:id="rId47"/>
    <p:sldId id="439" r:id="rId48"/>
    <p:sldId id="407" r:id="rId49"/>
    <p:sldId id="427" r:id="rId50"/>
    <p:sldId id="428" r:id="rId51"/>
    <p:sldId id="397" r:id="rId52"/>
    <p:sldId id="373" r:id="rId53"/>
    <p:sldId id="398" r:id="rId54"/>
    <p:sldId id="470" r:id="rId55"/>
    <p:sldId id="408" r:id="rId56"/>
    <p:sldId id="429" r:id="rId57"/>
    <p:sldId id="452" r:id="rId58"/>
    <p:sldId id="412" r:id="rId5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6" autoAdjust="0"/>
    <p:restoredTop sz="91061" autoAdjust="0"/>
  </p:normalViewPr>
  <p:slideViewPr>
    <p:cSldViewPr>
      <p:cViewPr varScale="1">
        <p:scale>
          <a:sx n="104" d="100"/>
          <a:sy n="104" d="100"/>
        </p:scale>
        <p:origin x="18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18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9" rIns="90279" bIns="45139" numCol="1" anchor="t" anchorCtr="0" compatLnSpc="1">
            <a:prstTxWarp prst="textNoShape">
              <a:avLst/>
            </a:prstTxWarp>
          </a:bodyPr>
          <a:lstStyle>
            <a:lvl1pPr defTabSz="9032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9" rIns="90279" bIns="45139" numCol="1" anchor="t" anchorCtr="0" compatLnSpc="1">
            <a:prstTxWarp prst="textNoShape">
              <a:avLst/>
            </a:prstTxWarp>
          </a:bodyPr>
          <a:lstStyle>
            <a:lvl1pPr algn="r" defTabSz="9032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9" rIns="90279" bIns="45139" numCol="1" anchor="b" anchorCtr="0" compatLnSpc="1">
            <a:prstTxWarp prst="textNoShape">
              <a:avLst/>
            </a:prstTxWarp>
          </a:bodyPr>
          <a:lstStyle>
            <a:lvl1pPr defTabSz="903288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9" tIns="45139" rIns="90279" bIns="45139" numCol="1" anchor="b" anchorCtr="0" compatLnSpc="1">
            <a:prstTxWarp prst="textNoShape">
              <a:avLst/>
            </a:prstTxWarp>
          </a:bodyPr>
          <a:lstStyle>
            <a:lvl1pPr algn="r" defTabSz="903288" eaLnBrk="1" hangingPunct="1">
              <a:defRPr sz="1200"/>
            </a:lvl1pPr>
          </a:lstStyle>
          <a:p>
            <a:pPr>
              <a:defRPr/>
            </a:pPr>
            <a:fld id="{5C11FF50-18E4-4B09-928E-442F56AE9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48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0088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6425"/>
            <a:ext cx="56102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** Emphasize table, k</a:t>
            </a:r>
            <a:r>
              <a:rPr lang="en-CA" noProof="0"/>
              <a:t>itchen counter</a:t>
            </a:r>
          </a:p>
          <a:p>
            <a:pPr lvl="0"/>
            <a:r>
              <a:rPr lang="en-CA" noProof="0"/>
              <a:t>	NOT over the sink</a:t>
            </a:r>
            <a:endParaRPr lang="en-US" noProof="0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6" tIns="46589" rIns="93176" bIns="46589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pPr>
              <a:defRPr/>
            </a:pPr>
            <a:fld id="{F40714D5-527F-4C2F-8AFD-C5B3856AF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52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B26EED-16D8-443D-8EC9-0302CF3DC1B0}" type="slidenum">
              <a:rPr lang="en-US" altLang="en-US" sz="1200" smtClean="0"/>
              <a:pPr>
                <a:spcBef>
                  <a:spcPct val="0"/>
                </a:spcBef>
              </a:pPr>
              <a:t>1</a:t>
            </a:fld>
            <a:endParaRPr lang="en-US" alt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27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192F0C-0663-466C-A35A-30BCD94B8262}" type="slidenum">
              <a:rPr lang="en-US" altLang="en-US" sz="1200" smtClean="0"/>
              <a:pPr>
                <a:spcBef>
                  <a:spcPct val="0"/>
                </a:spcBef>
              </a:pPr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47013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D41FB6-5CA3-4608-802E-AB7D8A55FD17}" type="slidenum">
              <a:rPr lang="en-US" altLang="en-US" sz="1200" smtClean="0"/>
              <a:pPr>
                <a:spcBef>
                  <a:spcPct val="0"/>
                </a:spcBef>
              </a:pPr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21092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8A8F0A-E463-4392-93E1-9C310BC9CC31}" type="slidenum">
              <a:rPr lang="en-US" altLang="en-US" sz="1200" smtClean="0"/>
              <a:pPr>
                <a:spcBef>
                  <a:spcPct val="0"/>
                </a:spcBef>
              </a:pPr>
              <a:t>24</a:t>
            </a:fld>
            <a:endParaRPr lang="en-US" alt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Stop here and give out blister pacs.</a:t>
            </a:r>
          </a:p>
        </p:txBody>
      </p:sp>
    </p:spTree>
    <p:extLst>
      <p:ext uri="{BB962C8B-B14F-4D97-AF65-F5344CB8AC3E}">
        <p14:creationId xmlns:p14="http://schemas.microsoft.com/office/powerpoint/2010/main" val="1392124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478673-6C64-4166-84E3-37126DAFFCB5}" type="slidenum">
              <a:rPr lang="en-US" altLang="en-US" sz="1200" smtClean="0"/>
              <a:pPr>
                <a:spcBef>
                  <a:spcPct val="0"/>
                </a:spcBef>
              </a:pPr>
              <a:t>25</a:t>
            </a:fld>
            <a:endParaRPr lang="en-US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Stop here and give out blister pacs.</a:t>
            </a:r>
          </a:p>
        </p:txBody>
      </p:sp>
    </p:spTree>
    <p:extLst>
      <p:ext uri="{BB962C8B-B14F-4D97-AF65-F5344CB8AC3E}">
        <p14:creationId xmlns:p14="http://schemas.microsoft.com/office/powerpoint/2010/main" val="1111237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B05974-F199-4943-B706-D459A097D31A}" type="slidenum">
              <a:rPr lang="en-US" altLang="en-US" sz="1200" smtClean="0"/>
              <a:pPr>
                <a:spcBef>
                  <a:spcPct val="0"/>
                </a:spcBef>
              </a:pPr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69968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813CED-A496-4459-9B26-014D3B316F41}" type="slidenum">
              <a:rPr lang="en-US" altLang="en-US" sz="1200" smtClean="0"/>
              <a:pPr>
                <a:spcBef>
                  <a:spcPct val="0"/>
                </a:spcBef>
              </a:pPr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7235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6" tIns="46589" rIns="93176" bIns="46589" anchor="b"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B12F8D-3130-4FF6-8245-E99D9F161DA3}" type="slidenum">
              <a:rPr lang="en-US" altLang="en-US" sz="1200"/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732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2179B1-93C4-4CA8-AD6D-293B2ECF1DEB}" type="slidenum">
              <a:rPr lang="en-US" altLang="en-US" sz="1200" smtClean="0"/>
              <a:pPr>
                <a:spcBef>
                  <a:spcPct val="0"/>
                </a:spcBef>
              </a:pPr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09745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ACDF4-0F34-4B1D-AEC9-63CF19F50033}" type="slidenum">
              <a:rPr lang="en-US" altLang="en-US" sz="1200" smtClean="0"/>
              <a:pPr>
                <a:spcBef>
                  <a:spcPct val="0"/>
                </a:spcBef>
              </a:pPr>
              <a:t>37</a:t>
            </a:fld>
            <a:endParaRPr lang="en-US" alt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22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92CF98-57F6-4738-B22E-4AC5F557F823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Ensure all medication is there and correct.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So nothing is stuck in the blister pack.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Ask and Talk about.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50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73FE32-0B18-4D1F-939A-1D35BF222733}" type="slidenum">
              <a:rPr lang="en-US" altLang="en-US" sz="1200" smtClean="0"/>
              <a:pPr>
                <a:spcBef>
                  <a:spcPct val="0"/>
                </a:spcBef>
              </a:pPr>
              <a:t>3</a:t>
            </a:fld>
            <a:endParaRPr lang="en-US" altLang="en-US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88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C9F759-08EC-45EA-BBEB-B62C4CDBDD62}" type="slidenum">
              <a:rPr lang="en-US" altLang="en-US" sz="1200" smtClean="0"/>
              <a:pPr>
                <a:spcBef>
                  <a:spcPct val="0"/>
                </a:spcBef>
              </a:pPr>
              <a:t>47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67569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6AF30F-4529-40F2-8E83-7E3670BBAD40}" type="slidenum">
              <a:rPr lang="en-US" altLang="en-US" sz="1200" smtClean="0"/>
              <a:pPr>
                <a:spcBef>
                  <a:spcPct val="0"/>
                </a:spcBef>
              </a:pPr>
              <a:t>48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Ensure all medication is there and correct.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So nothing is stuck in the blister pack.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Ask and Talk about.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1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701559-A252-447E-BE58-A67E5BE1F493}" type="slidenum">
              <a:rPr lang="en-US" altLang="en-US" sz="1200" smtClean="0"/>
              <a:pPr>
                <a:spcBef>
                  <a:spcPct val="0"/>
                </a:spcBef>
              </a:pPr>
              <a:t>52</a:t>
            </a:fld>
            <a:endParaRPr lang="en-US" alt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23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B73258-AF94-43F5-9BEF-42DB8AC94430}" type="slidenum">
              <a:rPr lang="en-US" altLang="en-US" sz="1200" smtClean="0"/>
              <a:pPr>
                <a:spcBef>
                  <a:spcPct val="0"/>
                </a:spcBef>
              </a:pPr>
              <a:t>55</a:t>
            </a:fld>
            <a:endParaRPr lang="en-US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Ensure all medication is there and correct.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So nothing is stuck in the blister pack.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Ask and Talk about.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95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4F107A-2266-40BB-A55E-702DD2193845}" type="slidenum">
              <a:rPr lang="en-US" altLang="en-US" sz="12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Ensure all medication is there and correct.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So nothing is stuck in the blister pack.</a:t>
            </a:r>
          </a:p>
          <a:p>
            <a:pPr eaLnBrk="1" hangingPunct="1">
              <a:buFontTx/>
              <a:buChar char="-"/>
            </a:pPr>
            <a:endParaRPr lang="en-CA" altLang="en-US">
              <a:latin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CA" altLang="en-US">
                <a:latin typeface="Arial" panose="020B0604020202020204" pitchFamily="34" charset="0"/>
              </a:rPr>
              <a:t>Ask and Talk about.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3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2A81BB-13D2-47E4-A1D1-0AA2AEB9A141}" type="slidenum">
              <a:rPr lang="en-US" altLang="en-US" sz="1200" smtClean="0"/>
              <a:pPr>
                <a:spcBef>
                  <a:spcPct val="0"/>
                </a:spcBef>
              </a:pPr>
              <a:t>58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>
                <a:latin typeface="Arial" panose="020B0604020202020204" pitchFamily="34" charset="0"/>
              </a:rPr>
              <a:t>You could be:</a:t>
            </a:r>
          </a:p>
          <a:p>
            <a:pPr eaLnBrk="1" hangingPunct="1"/>
            <a:r>
              <a:rPr lang="en-CA" altLang="en-US">
                <a:latin typeface="Arial" panose="020B0604020202020204" pitchFamily="34" charset="0"/>
              </a:rPr>
              <a:t>	- Called out – gone home sick</a:t>
            </a:r>
          </a:p>
          <a:p>
            <a:pPr eaLnBrk="1" hangingPunct="1"/>
            <a:r>
              <a:rPr lang="en-CA" altLang="en-US">
                <a:latin typeface="Arial" panose="020B0604020202020204" pitchFamily="34" charset="0"/>
              </a:rPr>
              <a:t>	- Person refused</a:t>
            </a: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BFBE05-B89E-4F48-8909-D09C308B8351}" type="slidenum">
              <a:rPr lang="en-US" altLang="en-US" sz="1200" smtClean="0"/>
              <a:pPr>
                <a:spcBef>
                  <a:spcPct val="0"/>
                </a:spcBef>
              </a:pPr>
              <a:t>4</a:t>
            </a:fld>
            <a:endParaRPr lang="en-US" altLang="en-US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13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A10AED-E813-4E0E-9B66-E9362DB6FF6E}" type="slidenum">
              <a:rPr lang="en-US" altLang="en-US" sz="1200" smtClean="0"/>
              <a:pPr>
                <a:spcBef>
                  <a:spcPct val="0"/>
                </a:spcBef>
              </a:pPr>
              <a:t>6</a:t>
            </a:fld>
            <a:endParaRPr lang="en-US" altLang="en-US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98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F1F188-1736-4671-9F4A-9DBF3E43E47C}" type="slidenum">
              <a:rPr lang="en-US" altLang="en-US" sz="1200" smtClean="0"/>
              <a:pPr>
                <a:spcBef>
                  <a:spcPct val="0"/>
                </a:spcBef>
              </a:pPr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9214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5C27EB-0629-4591-9A9E-3E73828303E3}" type="slidenum">
              <a:rPr lang="en-US" altLang="en-US" sz="1200" smtClean="0"/>
              <a:pPr>
                <a:spcBef>
                  <a:spcPct val="0"/>
                </a:spcBef>
              </a:pPr>
              <a:t>9</a:t>
            </a:fld>
            <a:endParaRPr lang="en-US" altLang="en-US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It is generally used as the acronym PRN in medicine to refer to dosage of prescribed medication that is not scheduled.  </a:t>
            </a:r>
          </a:p>
        </p:txBody>
      </p:sp>
    </p:spTree>
    <p:extLst>
      <p:ext uri="{BB962C8B-B14F-4D97-AF65-F5344CB8AC3E}">
        <p14:creationId xmlns:p14="http://schemas.microsoft.com/office/powerpoint/2010/main" val="3804050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8AA567-29D6-4169-84ED-4669B58251B2}" type="slidenum">
              <a:rPr lang="en-US" altLang="en-US" sz="1200" smtClean="0"/>
              <a:pPr>
                <a:spcBef>
                  <a:spcPct val="0"/>
                </a:spcBef>
              </a:pPr>
              <a:t>12</a:t>
            </a:fld>
            <a:endParaRPr lang="en-US" alt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1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43A04C-7AE2-4DD9-9A7C-B5F9D501C963}" type="slidenum">
              <a:rPr lang="en-US" altLang="en-US" sz="1200" smtClean="0"/>
              <a:pPr>
                <a:spcBef>
                  <a:spcPct val="0"/>
                </a:spcBef>
              </a:pPr>
              <a:t>17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Stop here and give out blister pacs.</a:t>
            </a:r>
          </a:p>
        </p:txBody>
      </p:sp>
    </p:spTree>
    <p:extLst>
      <p:ext uri="{BB962C8B-B14F-4D97-AF65-F5344CB8AC3E}">
        <p14:creationId xmlns:p14="http://schemas.microsoft.com/office/powerpoint/2010/main" val="2089605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C5BED2-88D2-4C1A-AEC0-FF2E0EE086F3}" type="slidenum">
              <a:rPr lang="en-US" altLang="en-US" sz="1200" smtClean="0"/>
              <a:pPr>
                <a:spcBef>
                  <a:spcPct val="0"/>
                </a:spcBef>
              </a:pPr>
              <a:t>20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Stop here and give out blister pacs.</a:t>
            </a:r>
          </a:p>
        </p:txBody>
      </p:sp>
    </p:spTree>
    <p:extLst>
      <p:ext uri="{BB962C8B-B14F-4D97-AF65-F5344CB8AC3E}">
        <p14:creationId xmlns:p14="http://schemas.microsoft.com/office/powerpoint/2010/main" val="178195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9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9" cy="190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9" y="3577"/>
              <a:ext cx="1720" cy="64"/>
            </a:xfrm>
            <a:custGeom>
              <a:avLst/>
              <a:gdLst>
                <a:gd name="T0" fmla="*/ 1674 w 1722"/>
                <a:gd name="T1" fmla="*/ 33 h 66"/>
                <a:gd name="T2" fmla="*/ 1674 w 1722"/>
                <a:gd name="T3" fmla="*/ 30 h 66"/>
                <a:gd name="T4" fmla="*/ 0 w 1722"/>
                <a:gd name="T5" fmla="*/ 0 h 66"/>
                <a:gd name="T6" fmla="*/ 0 w 1722"/>
                <a:gd name="T7" fmla="*/ 24 h 66"/>
                <a:gd name="T8" fmla="*/ 1674 w 1722"/>
                <a:gd name="T9" fmla="*/ 33 h 66"/>
                <a:gd name="T10" fmla="*/ 167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5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40" cy="198"/>
            </a:xfrm>
            <a:custGeom>
              <a:avLst/>
              <a:gdLst>
                <a:gd name="T0" fmla="*/ 21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7 w 2141"/>
                <a:gd name="T7" fmla="*/ 0 h 198"/>
                <a:gd name="T8" fmla="*/ 21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3" cy="276"/>
            </a:xfrm>
            <a:custGeom>
              <a:avLst/>
              <a:gdLst>
                <a:gd name="T0" fmla="*/ 2110 w 2517"/>
                <a:gd name="T1" fmla="*/ 276 h 276"/>
                <a:gd name="T2" fmla="*/ 2421 w 2517"/>
                <a:gd name="T3" fmla="*/ 204 h 276"/>
                <a:gd name="T4" fmla="*/ 2173 w 2517"/>
                <a:gd name="T5" fmla="*/ 0 h 276"/>
                <a:gd name="T6" fmla="*/ 0 w 2517"/>
                <a:gd name="T7" fmla="*/ 276 h 276"/>
                <a:gd name="T8" fmla="*/ 2110 w 2517"/>
                <a:gd name="T9" fmla="*/ 276 h 276"/>
                <a:gd name="T10" fmla="*/ 211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5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1" y="3151"/>
              <a:ext cx="728" cy="240"/>
            </a:xfrm>
            <a:custGeom>
              <a:avLst/>
              <a:gdLst>
                <a:gd name="T0" fmla="*/ 70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5 w 729"/>
                <a:gd name="T7" fmla="*/ 240 h 240"/>
                <a:gd name="T8" fmla="*/ 70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1" cy="167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1" y="3049"/>
              <a:ext cx="728" cy="318"/>
            </a:xfrm>
            <a:custGeom>
              <a:avLst/>
              <a:gdLst>
                <a:gd name="T0" fmla="*/ 705 w 729"/>
                <a:gd name="T1" fmla="*/ 318 h 318"/>
                <a:gd name="T2" fmla="*/ 70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5 w 729"/>
                <a:gd name="T9" fmla="*/ 318 h 318"/>
                <a:gd name="T10" fmla="*/ 70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1" cy="2188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5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4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5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7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5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9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5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6" cy="516"/>
            </a:xfrm>
            <a:custGeom>
              <a:avLst/>
              <a:gdLst>
                <a:gd name="T0" fmla="*/ 179 w 155"/>
                <a:gd name="T1" fmla="*/ 516 h 516"/>
                <a:gd name="T2" fmla="*/ 179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79 w 155"/>
                <a:gd name="T9" fmla="*/ 516 h 516"/>
                <a:gd name="T10" fmla="*/ 179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9" y="653"/>
              <a:ext cx="60" cy="310"/>
            </a:xfrm>
            <a:custGeom>
              <a:avLst/>
              <a:gdLst>
                <a:gd name="T0" fmla="*/ 0 w 60"/>
                <a:gd name="T1" fmla="*/ 120 h 312"/>
                <a:gd name="T2" fmla="*/ 60 w 60"/>
                <a:gd name="T3" fmla="*/ 26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20 h 312"/>
                <a:gd name="T10" fmla="*/ 0 w 60"/>
                <a:gd name="T11" fmla="*/ 120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3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5" y="3483"/>
              <a:ext cx="5" cy="6"/>
            </a:xfrm>
            <a:custGeom>
              <a:avLst/>
              <a:gdLst>
                <a:gd name="T0" fmla="*/ 3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3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3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1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6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5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1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CA" dirty="0"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7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CA" dirty="0">
                  <a:latin typeface="Arial" charset="0"/>
                </a:endParaRPr>
              </a:p>
            </p:txBody>
          </p:sp>
        </p:grpSp>
      </p:grpSp>
      <p:sp>
        <p:nvSpPr>
          <p:cNvPr id="12906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906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22F7D-D693-47EB-BFF9-65B2599B868D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2D966-1D73-4C8A-A1B7-B22B6B8CF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0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1310D-2510-430F-A48A-10EA90E8C745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88DE1-6CC5-4122-BB5E-50C495D92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5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C5192-97AD-44BA-BAC1-BE179F97B76E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70F7C-8C01-470B-B332-68FA9C33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9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FB063-76FE-41A0-8ABF-51DACEEE7C05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5B107-C2B7-4B2B-9489-23291F24A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8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3E0D2-7EA8-49AE-AD32-F43F20F9C4EF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33855-42DE-4F58-8007-8EF666317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426DF-0591-444D-AB01-087EDE6D387D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6E5F3-302F-4470-A137-0056A2EE8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2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A09E2-31FF-423B-9E72-E9F57BCE3A4F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C9094-9422-4F42-A28D-CB33E25CE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E0145-A840-46C1-8ED7-83348FB9016C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E107B-C5DE-4FE2-815B-C7B88CA60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1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5511A-69D6-4125-87CE-34490B8F760B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A2F78-C3D4-445D-BE43-3994B6074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2580F-AE8F-4CA1-AD62-795D1C61BE21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30555-3C46-4D9D-9DF5-0E0BA82B1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9A0F1-D40D-44A3-B27B-68CC241AFB64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0B0AD-98A8-4EE1-97E4-9783FDEE7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28003" name="Freeform 3"/>
            <p:cNvSpPr>
              <a:spLocks/>
            </p:cNvSpPr>
            <p:nvPr/>
          </p:nvSpPr>
          <p:spPr bwMode="hidden">
            <a:xfrm>
              <a:off x="0" y="12"/>
              <a:ext cx="5759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0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05" name="Freeform 5"/>
            <p:cNvSpPr>
              <a:spLocks/>
            </p:cNvSpPr>
            <p:nvPr/>
          </p:nvSpPr>
          <p:spPr bwMode="hidden">
            <a:xfrm>
              <a:off x="0" y="3433"/>
              <a:ext cx="4039" cy="190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9" y="3577"/>
              <a:ext cx="1720" cy="64"/>
            </a:xfrm>
            <a:custGeom>
              <a:avLst/>
              <a:gdLst>
                <a:gd name="T0" fmla="*/ 1674 w 1722"/>
                <a:gd name="T1" fmla="*/ 33 h 66"/>
                <a:gd name="T2" fmla="*/ 1674 w 1722"/>
                <a:gd name="T3" fmla="*/ 30 h 66"/>
                <a:gd name="T4" fmla="*/ 0 w 1722"/>
                <a:gd name="T5" fmla="*/ 0 h 66"/>
                <a:gd name="T6" fmla="*/ 0 w 1722"/>
                <a:gd name="T7" fmla="*/ 24 h 66"/>
                <a:gd name="T8" fmla="*/ 1674 w 1722"/>
                <a:gd name="T9" fmla="*/ 33 h 66"/>
                <a:gd name="T10" fmla="*/ 167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0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5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40" cy="198"/>
            </a:xfrm>
            <a:custGeom>
              <a:avLst/>
              <a:gdLst>
                <a:gd name="T0" fmla="*/ 21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7 w 2141"/>
                <a:gd name="T7" fmla="*/ 0 h 198"/>
                <a:gd name="T8" fmla="*/ 21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1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3" cy="276"/>
            </a:xfrm>
            <a:custGeom>
              <a:avLst/>
              <a:gdLst>
                <a:gd name="T0" fmla="*/ 2110 w 2517"/>
                <a:gd name="T1" fmla="*/ 276 h 276"/>
                <a:gd name="T2" fmla="*/ 2421 w 2517"/>
                <a:gd name="T3" fmla="*/ 204 h 276"/>
                <a:gd name="T4" fmla="*/ 2173 w 2517"/>
                <a:gd name="T5" fmla="*/ 0 h 276"/>
                <a:gd name="T6" fmla="*/ 0 w 2517"/>
                <a:gd name="T7" fmla="*/ 276 h 276"/>
                <a:gd name="T8" fmla="*/ 2110 w 2517"/>
                <a:gd name="T9" fmla="*/ 276 h 276"/>
                <a:gd name="T10" fmla="*/ 2110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12" name="Freeform 12"/>
            <p:cNvSpPr>
              <a:spLocks/>
            </p:cNvSpPr>
            <p:nvPr/>
          </p:nvSpPr>
          <p:spPr bwMode="hidden">
            <a:xfrm>
              <a:off x="4355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1" y="3151"/>
              <a:ext cx="728" cy="240"/>
            </a:xfrm>
            <a:custGeom>
              <a:avLst/>
              <a:gdLst>
                <a:gd name="T0" fmla="*/ 70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05 w 729"/>
                <a:gd name="T7" fmla="*/ 240 h 240"/>
                <a:gd name="T8" fmla="*/ 70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14" name="Freeform 14"/>
            <p:cNvSpPr>
              <a:spLocks/>
            </p:cNvSpPr>
            <p:nvPr/>
          </p:nvSpPr>
          <p:spPr bwMode="hidden">
            <a:xfrm>
              <a:off x="0" y="1486"/>
              <a:ext cx="5031" cy="1672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1" y="3049"/>
              <a:ext cx="728" cy="318"/>
            </a:xfrm>
            <a:custGeom>
              <a:avLst/>
              <a:gdLst>
                <a:gd name="T0" fmla="*/ 705 w 729"/>
                <a:gd name="T1" fmla="*/ 318 h 318"/>
                <a:gd name="T2" fmla="*/ 70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05 w 729"/>
                <a:gd name="T9" fmla="*/ 318 h 318"/>
                <a:gd name="T10" fmla="*/ 70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16" name="Freeform 16"/>
            <p:cNvSpPr>
              <a:spLocks/>
            </p:cNvSpPr>
            <p:nvPr/>
          </p:nvSpPr>
          <p:spPr bwMode="hidden">
            <a:xfrm>
              <a:off x="0" y="916"/>
              <a:ext cx="5031" cy="2188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17" name="Freeform 17"/>
            <p:cNvSpPr>
              <a:spLocks/>
            </p:cNvSpPr>
            <p:nvPr/>
          </p:nvSpPr>
          <p:spPr bwMode="hidden">
            <a:xfrm>
              <a:off x="2295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18" name="Freeform 18"/>
            <p:cNvSpPr>
              <a:spLocks/>
            </p:cNvSpPr>
            <p:nvPr/>
          </p:nvSpPr>
          <p:spPr bwMode="hidden">
            <a:xfrm>
              <a:off x="5435" y="2702"/>
              <a:ext cx="324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20" name="Freeform 20"/>
            <p:cNvSpPr>
              <a:spLocks/>
            </p:cNvSpPr>
            <p:nvPr/>
          </p:nvSpPr>
          <p:spPr bwMode="hidden">
            <a:xfrm>
              <a:off x="2455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7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22" name="Freeform 22"/>
            <p:cNvSpPr>
              <a:spLocks/>
            </p:cNvSpPr>
            <p:nvPr/>
          </p:nvSpPr>
          <p:spPr bwMode="hidden">
            <a:xfrm>
              <a:off x="3112" y="0"/>
              <a:ext cx="2515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23" name="Freeform 23"/>
            <p:cNvSpPr>
              <a:spLocks/>
            </p:cNvSpPr>
            <p:nvPr/>
          </p:nvSpPr>
          <p:spPr bwMode="hidden">
            <a:xfrm>
              <a:off x="3488" y="0"/>
              <a:ext cx="2199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24" name="Freeform 24"/>
            <p:cNvSpPr>
              <a:spLocks/>
            </p:cNvSpPr>
            <p:nvPr/>
          </p:nvSpPr>
          <p:spPr bwMode="hidden">
            <a:xfrm>
              <a:off x="5675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6" cy="516"/>
            </a:xfrm>
            <a:custGeom>
              <a:avLst/>
              <a:gdLst>
                <a:gd name="T0" fmla="*/ 179 w 155"/>
                <a:gd name="T1" fmla="*/ 516 h 516"/>
                <a:gd name="T2" fmla="*/ 179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79 w 155"/>
                <a:gd name="T9" fmla="*/ 516 h 516"/>
                <a:gd name="T10" fmla="*/ 179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2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2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9" y="653"/>
              <a:ext cx="60" cy="310"/>
            </a:xfrm>
            <a:custGeom>
              <a:avLst/>
              <a:gdLst>
                <a:gd name="T0" fmla="*/ 0 w 60"/>
                <a:gd name="T1" fmla="*/ 120 h 312"/>
                <a:gd name="T2" fmla="*/ 60 w 60"/>
                <a:gd name="T3" fmla="*/ 26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20 h 312"/>
                <a:gd name="T10" fmla="*/ 0 w 60"/>
                <a:gd name="T11" fmla="*/ 120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29" name="Freeform 29"/>
            <p:cNvSpPr>
              <a:spLocks/>
            </p:cNvSpPr>
            <p:nvPr/>
          </p:nvSpPr>
          <p:spPr bwMode="hidden">
            <a:xfrm>
              <a:off x="3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5" y="3483"/>
              <a:ext cx="5" cy="6"/>
            </a:xfrm>
            <a:custGeom>
              <a:avLst/>
              <a:gdLst>
                <a:gd name="T0" fmla="*/ 3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3 w 6"/>
                <a:gd name="T7" fmla="*/ 6 h 6"/>
                <a:gd name="T8" fmla="*/ 3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28031" name="Freeform 31"/>
            <p:cNvSpPr>
              <a:spLocks/>
            </p:cNvSpPr>
            <p:nvPr/>
          </p:nvSpPr>
          <p:spPr bwMode="hidden">
            <a:xfrm>
              <a:off x="3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32" name="Freeform 32"/>
            <p:cNvSpPr>
              <a:spLocks/>
            </p:cNvSpPr>
            <p:nvPr/>
          </p:nvSpPr>
          <p:spPr bwMode="hidden">
            <a:xfrm>
              <a:off x="3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3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3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35" name="Freeform 35"/>
            <p:cNvSpPr>
              <a:spLocks/>
            </p:cNvSpPr>
            <p:nvPr/>
          </p:nvSpPr>
          <p:spPr bwMode="hidden">
            <a:xfrm>
              <a:off x="3951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36" name="Freeform 36"/>
            <p:cNvSpPr>
              <a:spLocks/>
            </p:cNvSpPr>
            <p:nvPr/>
          </p:nvSpPr>
          <p:spPr bwMode="hidden">
            <a:xfrm>
              <a:off x="4519" y="0"/>
              <a:ext cx="1236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37" name="Freeform 37"/>
            <p:cNvSpPr>
              <a:spLocks/>
            </p:cNvSpPr>
            <p:nvPr/>
          </p:nvSpPr>
          <p:spPr bwMode="hidden">
            <a:xfrm>
              <a:off x="4695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sp>
          <p:nvSpPr>
            <p:cNvPr id="12803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CA" dirty="0">
                <a:latin typeface="Arial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2804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1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CA" dirty="0">
                  <a:latin typeface="Arial" charset="0"/>
                </a:endParaRPr>
              </a:p>
            </p:txBody>
          </p:sp>
          <p:sp>
            <p:nvSpPr>
              <p:cNvPr id="128041" name="Freeform 41"/>
              <p:cNvSpPr>
                <a:spLocks/>
              </p:cNvSpPr>
              <p:nvPr/>
            </p:nvSpPr>
            <p:spPr bwMode="hidden">
              <a:xfrm>
                <a:off x="3647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CA" dirty="0">
                  <a:latin typeface="Arial" charset="0"/>
                </a:endParaRPr>
              </a:p>
            </p:txBody>
          </p:sp>
        </p:grpSp>
      </p:grpSp>
      <p:sp>
        <p:nvSpPr>
          <p:cNvPr id="12804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804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04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2CEB1BE-7FA1-4E7C-ABBC-AF95A643EF95}" type="datetimeFigureOut">
              <a:rPr lang="en-US"/>
              <a:pPr>
                <a:defRPr/>
              </a:pPr>
              <a:t>11/4/2022</a:t>
            </a:fld>
            <a:endParaRPr lang="en-US" dirty="0"/>
          </a:p>
        </p:txBody>
      </p:sp>
      <p:sp>
        <p:nvSpPr>
          <p:cNvPr id="12804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4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1D39232-0B13-4A6F-9FFC-0BEE5973A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07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06DNMRcy98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z6K8XQQf9s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2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9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9.pn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9.pn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9.png"/><Relationship Id="rId5" Type="http://schemas.openxmlformats.org/officeDocument/2006/relationships/image" Target="../media/image42.emf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9.png"/><Relationship Id="rId5" Type="http://schemas.openxmlformats.org/officeDocument/2006/relationships/image" Target="../media/image43.emf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.png"/><Relationship Id="rId5" Type="http://schemas.openxmlformats.org/officeDocument/2006/relationships/image" Target="../media/image44.emf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8727" y="228600"/>
            <a:ext cx="8229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CA" sz="5400" dirty="0">
                <a:latin typeface="+mn-lt"/>
              </a:rPr>
              <a:t>Medication Awareness</a:t>
            </a:r>
            <a:br>
              <a:rPr lang="en-CA" sz="5400" dirty="0">
                <a:latin typeface="+mn-lt"/>
              </a:rPr>
            </a:br>
            <a:r>
              <a:rPr lang="en-CA" sz="2800" dirty="0">
                <a:latin typeface="+mn-lt"/>
              </a:rPr>
              <a:t>Avenue II</a:t>
            </a:r>
            <a:endParaRPr lang="en-US" sz="2800" dirty="0">
              <a:latin typeface="+mn-lt"/>
            </a:endParaRPr>
          </a:p>
        </p:txBody>
      </p:sp>
      <p:pic>
        <p:nvPicPr>
          <p:cNvPr id="83970" name="Picture 2" descr="BLISTER PACKAGING - Chappelle Pharmacy Chappelle Pharmasave South ...">
            <a:extLst>
              <a:ext uri="{FF2B5EF4-FFF2-40B4-BE49-F238E27FC236}">
                <a16:creationId xmlns:a16="http://schemas.microsoft.com/office/drawing/2014/main" id="{6343D9A7-309C-4850-8C91-B9331BBDE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4309"/>
            <a:ext cx="3303741" cy="18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CLS-1322-02 - GlucCell® GLUCOSE MONITORING SYSTEM- Chemglass Life ...">
            <a:extLst>
              <a:ext uri="{FF2B5EF4-FFF2-40B4-BE49-F238E27FC236}">
                <a16:creationId xmlns:a16="http://schemas.microsoft.com/office/drawing/2014/main" id="{9EEF1DD3-1568-42B7-80D9-F913281B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1142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 descr="FDA Seeks to Cut Overdose Risk With OTC Liquid Drugs | MDedge ...">
            <a:extLst>
              <a:ext uri="{FF2B5EF4-FFF2-40B4-BE49-F238E27FC236}">
                <a16:creationId xmlns:a16="http://schemas.microsoft.com/office/drawing/2014/main" id="{9C58819C-3563-451A-A31E-AFC2117D7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2003555"/>
            <a:ext cx="12666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350 Applying Cream Gloves Photos - Free &amp; Royalty-Free Stock ...">
            <a:extLst>
              <a:ext uri="{FF2B5EF4-FFF2-40B4-BE49-F238E27FC236}">
                <a16:creationId xmlns:a16="http://schemas.microsoft.com/office/drawing/2014/main" id="{B647E6BC-26E2-4762-ABB6-F27FB96E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29100"/>
            <a:ext cx="2875328" cy="19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C0EE83-EE80-427E-A6AC-0FC4A782D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692418"/>
            <a:ext cx="1143000" cy="7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4DAD22-8068-4396-8A0B-058D054A4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1138" name="Picture 2" descr="Medicines for short-term pain - NPS MedicineWise">
            <a:extLst>
              <a:ext uri="{FF2B5EF4-FFF2-40B4-BE49-F238E27FC236}">
                <a16:creationId xmlns:a16="http://schemas.microsoft.com/office/drawing/2014/main" id="{A4C01E0F-6B01-CFC3-8E76-8EF201B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98" y="2011212"/>
            <a:ext cx="2992519" cy="18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2092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14288"/>
            <a:ext cx="528002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EB0855-F25F-4BC3-B50B-C71465331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81"/>
    </mc:Choice>
    <mc:Fallback xmlns="">
      <p:transition spd="slow" advTm="5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5400"/>
            <a:ext cx="53213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733B7DD-CA42-4563-A8A4-CBDD6762F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69"/>
    </mc:Choice>
    <mc:Fallback xmlns="">
      <p:transition spd="slow" advTm="13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PRN MEDICATION SHEET 200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80963"/>
            <a:ext cx="5257800" cy="677703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D93FB4-AA07-498A-8153-23088C52A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3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102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876E34-03DE-4481-AC5E-C9BE9F806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29"/>
    </mc:Choice>
    <mc:Fallback xmlns="">
      <p:transition spd="slow" advTm="11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625"/>
            <a:ext cx="5540375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722313"/>
            <a:ext cx="68580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50E891-1D9E-44E7-92C2-30B4DAC17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43"/>
    </mc:Choice>
    <mc:Fallback xmlns="">
      <p:transition spd="slow" advTm="6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066800" y="76200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       Videos</a:t>
            </a:r>
          </a:p>
        </p:txBody>
      </p:sp>
      <p:pic>
        <p:nvPicPr>
          <p:cNvPr id="121862" name="Picture 6" descr="http://us.123rf.com/400wm/400/400/lenm/lenm1210/lenm121000081/15590824-illustration-of-kids-watching-a-movie-with-3d-glasses-while-eating-popco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219200"/>
            <a:ext cx="3200400" cy="21963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68965-1B58-45DF-8048-48C466CE635B}"/>
              </a:ext>
            </a:extLst>
          </p:cNvPr>
          <p:cNvSpPr txBox="1"/>
          <p:nvPr/>
        </p:nvSpPr>
        <p:spPr>
          <a:xfrm>
            <a:off x="1809750" y="4328433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https://www.youtube.com/watch?v=L06DNMRcy98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92C79-BC22-4347-9E5F-9720E0C660C8}"/>
              </a:ext>
            </a:extLst>
          </p:cNvPr>
          <p:cNvSpPr txBox="1"/>
          <p:nvPr/>
        </p:nvSpPr>
        <p:spPr>
          <a:xfrm>
            <a:off x="3048000" y="3774676"/>
            <a:ext cx="552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Diabetic First Aid: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9526B-A42C-4C8B-AA6C-D779C26DD6BF}"/>
              </a:ext>
            </a:extLst>
          </p:cNvPr>
          <p:cNvSpPr/>
          <p:nvPr/>
        </p:nvSpPr>
        <p:spPr>
          <a:xfrm>
            <a:off x="1943100" y="5844042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https://www.youtube.com/watch?v=z6K8XQQf9ss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24DA1-1003-4211-8668-F4F5C089366C}"/>
              </a:ext>
            </a:extLst>
          </p:cNvPr>
          <p:cNvSpPr txBox="1"/>
          <p:nvPr/>
        </p:nvSpPr>
        <p:spPr>
          <a:xfrm>
            <a:off x="1971368" y="4881949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Overview of Epilepsy and Seizure First Aid: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Support Worker Responsibilities:</a:t>
            </a:r>
            <a:endParaRPr lang="en-US" dirty="0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600" dirty="0"/>
              <a:t>Review the </a:t>
            </a:r>
            <a:r>
              <a:rPr lang="en-CA" sz="2600" b="1" dirty="0"/>
              <a:t>MAR/med sheet</a:t>
            </a:r>
            <a:r>
              <a:rPr lang="en-CA" sz="2600" dirty="0"/>
              <a:t>, face sheets, logs, routines upon arrival at a person’s home to ensure you are updated/familiar with the current medical support needs.  Complete medication count for any controlled drugs/narcotics if applicable.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8D7B95-1D23-4CF5-95BC-E38EA4809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0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-1"/>
            <a:ext cx="5486400" cy="69235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287159-9202-465B-919C-C41AB9F0D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9"/>
    </mc:Choice>
    <mc:Fallback xmlns=""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079" y="0"/>
            <a:ext cx="543384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4F534E-84B1-4B7B-9B84-43CEB6F48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0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0"/>
    </mc:Choice>
    <mc:Fallback xmlns="">
      <p:transition spd="slow" advTm="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124936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Agenda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Why and how do people take medication?</a:t>
            </a:r>
          </a:p>
          <a:p>
            <a:pPr>
              <a:defRPr/>
            </a:pPr>
            <a:r>
              <a:rPr lang="en-US" sz="2400" dirty="0"/>
              <a:t>PRN medication</a:t>
            </a:r>
          </a:p>
          <a:p>
            <a:pPr>
              <a:defRPr/>
            </a:pPr>
            <a:r>
              <a:rPr lang="en-US" sz="2400" dirty="0"/>
              <a:t>Video</a:t>
            </a:r>
          </a:p>
          <a:p>
            <a:pPr>
              <a:defRPr/>
            </a:pPr>
            <a:r>
              <a:rPr lang="en-US" sz="2400" dirty="0"/>
              <a:t>Support worker responsibilities</a:t>
            </a:r>
          </a:p>
          <a:p>
            <a:pPr>
              <a:defRPr/>
            </a:pPr>
            <a:r>
              <a:rPr lang="en-US" sz="2400" dirty="0"/>
              <a:t>Medical appointments</a:t>
            </a:r>
          </a:p>
          <a:p>
            <a:pPr>
              <a:defRPr/>
            </a:pPr>
            <a:r>
              <a:rPr lang="en-US" sz="2400" dirty="0"/>
              <a:t>Avenue II’s medication philosophy</a:t>
            </a:r>
          </a:p>
          <a:p>
            <a:pPr>
              <a:defRPr/>
            </a:pPr>
            <a:r>
              <a:rPr lang="en-US" sz="2400" dirty="0"/>
              <a:t>Supporting with medication</a:t>
            </a:r>
          </a:p>
          <a:p>
            <a:pPr>
              <a:defRPr/>
            </a:pPr>
            <a:endParaRPr lang="en-US" sz="2800" dirty="0"/>
          </a:p>
          <a:p>
            <a:pPr marL="514350" indent="-514350">
              <a:buFont typeface="+mj-lt"/>
              <a:buAutoNum type="arabicPeriod"/>
              <a:defRPr/>
            </a:pPr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C1DE99B-6DCF-406B-9AC5-852F65924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324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Support Worker Responsibilities:</a:t>
            </a:r>
            <a:endParaRPr lang="en-US" dirty="0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600" dirty="0"/>
              <a:t>Review the </a:t>
            </a:r>
            <a:r>
              <a:rPr lang="en-CA" sz="2600" b="1" dirty="0"/>
              <a:t>MAR/med sheet</a:t>
            </a:r>
            <a:r>
              <a:rPr lang="en-CA" sz="2600" dirty="0"/>
              <a:t>, face sheets, logs,  routines upon arrival at a person’s home to ensure you are updated/familiar with the current medical support needs.  Complete medication count for any controlled drugs/narcotics if applicable.  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600" dirty="0">
                <a:solidFill>
                  <a:srgbClr val="FF0000"/>
                </a:solidFill>
                <a:highlight>
                  <a:srgbClr val="FFFF00"/>
                </a:highlight>
              </a:rPr>
              <a:t>Ensure the medication is as prescribed for the condition.  Review the Medical/Treatment Profile.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CA" sz="2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F306EC-3418-4E47-8D80-904318A77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8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1"/>
          <p:cNvGraphicFramePr>
            <a:graphicFrameLocks noChangeAspect="1"/>
          </p:cNvGraphicFramePr>
          <p:nvPr/>
        </p:nvGraphicFramePr>
        <p:xfrm>
          <a:off x="1981200" y="41275"/>
          <a:ext cx="5478463" cy="681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61" imgH="7543646" progId="AcroExch.Document.DC">
                  <p:embed/>
                </p:oleObj>
              </mc:Choice>
              <mc:Fallback>
                <p:oleObj name="Acrobat Document" r:id="rId4" imgW="5829261" imgH="7543646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275"/>
                        <a:ext cx="5478463" cy="681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F44FA4-D79A-4BFD-A9A4-C55693800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"/>
    </mc:Choice>
    <mc:Fallback xmlns="">
      <p:transition spd="slow" advTm="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830114" imgH="7542857" progId="AcroExch.Document.7">
                  <p:embed/>
                </p:oleObj>
              </mc:Choice>
              <mc:Fallback>
                <p:oleObj name="Acrobat Document" r:id="rId5" imgW="5830114" imgH="7542857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91AEBE-C9E3-4A53-92E8-FFAED994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2"/>
    </mc:Choice>
    <mc:Fallback xmlns="">
      <p:transition spd="slow" advTm="5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\\AVE-SBS2K8\RedirectedFolders\roxann\Desktop\David Dispill Profi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6000"/>
          <a:stretch>
            <a:fillRect/>
          </a:stretch>
        </p:blipFill>
        <p:spPr bwMode="auto">
          <a:xfrm>
            <a:off x="1804988" y="76200"/>
            <a:ext cx="5694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8BA4EE-CD37-493E-864F-5EA740036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6"/>
    </mc:Choice>
    <mc:Fallback xmlns="">
      <p:transition spd="slow" advTm="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Support Worker Responsibilities:</a:t>
            </a:r>
            <a:endParaRPr lang="en-US" dirty="0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600" dirty="0"/>
              <a:t>Review the </a:t>
            </a:r>
            <a:r>
              <a:rPr lang="en-CA" sz="2600" b="1" dirty="0"/>
              <a:t>MAR/med sheet</a:t>
            </a:r>
            <a:r>
              <a:rPr lang="en-CA" sz="2600" dirty="0"/>
              <a:t>, face sheets, logs,  routines upon arrival at a person’s home to ensure you are updated/familiar with the current medical support needs.  Complete medication count for any controlled drugs/narcotics if applicable.  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600" dirty="0"/>
              <a:t>Ensure the medication is as prescribed for the condition.  Review the Medical/Treatment Profile.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600" dirty="0">
                <a:solidFill>
                  <a:srgbClr val="FF0000"/>
                </a:solidFill>
                <a:highlight>
                  <a:srgbClr val="FFFF00"/>
                </a:highlight>
              </a:rPr>
              <a:t>Be knowledgeable of the medication prescribed for the person you are supporting and the possible side effects, particularly when new medication, treatments or PRN has been prescribed.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600" dirty="0">
                <a:solidFill>
                  <a:srgbClr val="FF0000"/>
                </a:solidFill>
                <a:highlight>
                  <a:srgbClr val="FFFF00"/>
                </a:highlight>
              </a:rPr>
              <a:t>Ensure the medication is taken on time and as prescribed.  Example at 3:00 pm on an empty stomach. 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endParaRPr lang="en-CA" sz="2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1FB9A0-3A51-4D23-91F6-412BE4E8D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8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Support Worker Responsibilities:</a:t>
            </a:r>
            <a:endParaRPr lang="en-US" dirty="0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000" dirty="0"/>
              <a:t>Review the </a:t>
            </a:r>
            <a:r>
              <a:rPr lang="en-CA" sz="2000" b="1" dirty="0"/>
              <a:t>MAR/med sheet</a:t>
            </a:r>
            <a:r>
              <a:rPr lang="en-CA" sz="2000" dirty="0"/>
              <a:t>, face sheets, logs,  routines upon arrival at a person’s home to ensure you are updated/familiar with the current medical support needs.  Complete medication count for any controlled drugs/narcotics if applicable.  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000" dirty="0"/>
              <a:t>Ensure the medication is as prescribed for the condition.  Review the Medical/Treatment Profile.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000" dirty="0"/>
              <a:t>Be knowledgeable of the medication prescribed for the person you are supporting and the possible side effects, particularly when new medication, treatments or PRN has been prescribed.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000" dirty="0"/>
              <a:t>Ensure the medication is taken on time and as prescribed.  Example at 3:00 pm on an empty stomach. 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000" dirty="0">
                <a:solidFill>
                  <a:srgbClr val="FF0000"/>
                </a:solidFill>
                <a:highlight>
                  <a:srgbClr val="FFFF00"/>
                </a:highlight>
              </a:rPr>
              <a:t>Be knowledgeable of individual strategies and be mindful of the location where an individual takes their medication.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000" dirty="0">
                <a:solidFill>
                  <a:srgbClr val="FF0000"/>
                </a:solidFill>
                <a:highlight>
                  <a:srgbClr val="FFFF00"/>
                </a:highlight>
              </a:rPr>
              <a:t>To complete the necessary documentation medication/treatment sheet, medication/blister pack check list and/or medical information sheet.</a:t>
            </a:r>
          </a:p>
          <a:p>
            <a:pPr eaLnBrk="1" hangingPunct="1">
              <a:lnSpc>
                <a:spcPct val="80000"/>
              </a:lnSpc>
              <a:buFont typeface="Times New Roman" pitchFamily="18" charset="0"/>
              <a:buChar char="√"/>
              <a:defRPr/>
            </a:pPr>
            <a:r>
              <a:rPr lang="en-CA" sz="2000" dirty="0">
                <a:solidFill>
                  <a:srgbClr val="FF0000"/>
                </a:solidFill>
                <a:highlight>
                  <a:srgbClr val="FFFF00"/>
                </a:highlight>
              </a:rPr>
              <a:t>To ask questions when you have them.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5C8BD5-6F0A-4A39-B1AD-36C239A74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1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Medical Appointments</a:t>
            </a:r>
            <a:endParaRPr lang="en-US" dirty="0"/>
          </a:p>
        </p:txBody>
      </p:sp>
      <p:pic>
        <p:nvPicPr>
          <p:cNvPr id="75779" name="Picture 8" descr="http://www2.som.uq.edu.au/som/Research/ResearchCentres/qcidd/PublishingImages/docdia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105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2" descr="http://images.sodahead.com/polls/000292747/polls_doctor_patient_blood_pressure2_5412_266441_answer_1_xlarg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24337"/>
            <a:ext cx="3333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88719B-A1BA-4C92-B022-49C50BCD6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4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26"/>
    </mc:Choice>
    <mc:Fallback xmlns="">
      <p:transition spd="slow" advTm="13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6096000" cy="533400"/>
          </a:xfrm>
        </p:spPr>
        <p:txBody>
          <a:bodyPr/>
          <a:lstStyle/>
          <a:p>
            <a:pPr>
              <a:defRPr/>
            </a:pPr>
            <a:endParaRPr lang="en-CA" dirty="0"/>
          </a:p>
        </p:txBody>
      </p:sp>
      <p:pic>
        <p:nvPicPr>
          <p:cNvPr id="7782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4E43BC-2FC1-4C09-A5CC-E052D3AFB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7"/>
    </mc:Choice>
    <mc:Fallback xmlns="">
      <p:transition spd="slow" advTm="2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5" descr="Medical Information Sheet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>
            <a:fillRect/>
          </a:stretch>
        </p:blipFill>
        <p:spPr>
          <a:xfrm>
            <a:off x="1828800" y="0"/>
            <a:ext cx="5562600" cy="68580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8032A9-04D0-438D-B2E1-0F60A628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8714"/>
      </p:ext>
    </p:extLst>
  </p:cSld>
  <p:clrMapOvr>
    <a:masterClrMapping/>
  </p:clrMapOvr>
  <p:transition advTm="30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pic>
        <p:nvPicPr>
          <p:cNvPr id="7987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28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AB9E2E-346A-4211-BD7B-8DB307EDC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sz="4000" dirty="0"/>
              <a:t>  Why do people take medication?</a:t>
            </a:r>
            <a:endParaRPr lang="en-US" sz="40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33055"/>
            <a:ext cx="82296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sz="2400" dirty="0"/>
              <a:t>Medical conditions, for example: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Epilepsy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Infections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Depression or other mental illness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Asthma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Skin irritations or conditions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Pink Eye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Yeast Infection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Birth Control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2400" dirty="0"/>
              <a:t>Vitamin Deficiency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CA" sz="2400" dirty="0"/>
              <a:t>    We support individuals to take medication </a:t>
            </a:r>
            <a:r>
              <a:rPr lang="en-CA" sz="2400" b="1" u="sng" dirty="0"/>
              <a:t>prescribed by a doctor</a:t>
            </a:r>
            <a:r>
              <a:rPr lang="en-CA" sz="2400" dirty="0"/>
              <a:t> for medical conditions and/or therapeutic reasons. *</a:t>
            </a:r>
            <a:r>
              <a:rPr lang="en-CA" sz="1800" dirty="0"/>
              <a:t>Examples of therapeutic reasons being birth control, vitamins, CBD oil, etc.</a:t>
            </a:r>
            <a:endParaRPr lang="en-US" sz="1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C7BB33-9767-4D73-97AF-08014D9F0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1"/>
    </mc:Choice>
    <mc:Fallback xmlns="">
      <p:transition spd="slow" advTm="7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3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Hand Hygiene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It is good practice and highly recommended to wash your hands prior to and immediately following supporting someone to take their medications. </a:t>
            </a:r>
          </a:p>
          <a:p>
            <a:pPr>
              <a:defRPr/>
            </a:pPr>
            <a:r>
              <a:rPr lang="en-CA" dirty="0"/>
              <a:t>Gloves should be worn when supporting to apply topical medications or when in direct contact </a:t>
            </a:r>
            <a:r>
              <a:rPr lang="en-CA"/>
              <a:t>with medications.</a:t>
            </a:r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D59A1F-6516-4270-9D1D-A8210E8BE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3"/>
    </mc:Choice>
    <mc:Fallback xmlns="">
      <p:transition spd="slow" advTm="45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Avenue II Philosophy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r>
              <a:rPr lang="en-CA" dirty="0"/>
              <a:t>Support versus administer</a:t>
            </a:r>
            <a:endParaRPr lang="en-US" dirty="0"/>
          </a:p>
        </p:txBody>
      </p:sp>
      <p:pic>
        <p:nvPicPr>
          <p:cNvPr id="89090" name="Picture 2" descr="Image result for psw medication training">
            <a:extLst>
              <a:ext uri="{FF2B5EF4-FFF2-40B4-BE49-F238E27FC236}">
                <a16:creationId xmlns:a16="http://schemas.microsoft.com/office/drawing/2014/main" id="{1637A4E8-26EA-4423-AACF-7D7C59EA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455635"/>
            <a:ext cx="5562600" cy="3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5647AD-4DC3-47A7-9805-5514B08B6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71"/>
    </mc:Choice>
    <mc:Fallback xmlns="">
      <p:transition spd="slow" advTm="11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209800" y="457200"/>
          <a:ext cx="48768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52" imgH="7543510" progId="AcroExch.Document.DC">
                  <p:embed/>
                </p:oleObj>
              </mc:Choice>
              <mc:Fallback>
                <p:oleObj name="Acrobat Document" r:id="rId4" imgW="5829252" imgH="7543510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457200"/>
                        <a:ext cx="4876800" cy="594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911AFD-A2BB-4D01-9C7B-D2342999B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8"/>
    </mc:Choice>
    <mc:Fallback xmlns="">
      <p:transition spd="slow" advTm="14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286000" y="533400"/>
          <a:ext cx="4572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52" imgH="7543510" progId="AcroExch.Document.DC">
                  <p:embed/>
                </p:oleObj>
              </mc:Choice>
              <mc:Fallback>
                <p:oleObj name="Acrobat Document" r:id="rId4" imgW="5829252" imgH="7543510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0" y="533400"/>
                        <a:ext cx="45720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26F5FB-14F3-4F90-AA48-C88612BCB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21"/>
    </mc:Choice>
    <mc:Fallback xmlns="">
      <p:transition spd="slow" advTm="8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38400" y="609600"/>
          <a:ext cx="443547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52" imgH="7543510" progId="AcroExch.Document.DC">
                  <p:embed/>
                </p:oleObj>
              </mc:Choice>
              <mc:Fallback>
                <p:oleObj name="Acrobat Document" r:id="rId4" imgW="5829252" imgH="7543510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8400" y="609600"/>
                        <a:ext cx="4435475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8D031B-3AF9-4F88-A567-017E3D5C3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0"/>
    </mc:Choice>
    <mc:Fallback xmlns="">
      <p:transition spd="slow" advTm="3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1"/>
          <p:cNvGraphicFramePr>
            <a:graphicFrameLocks noChangeAspect="1"/>
          </p:cNvGraphicFramePr>
          <p:nvPr/>
        </p:nvGraphicFramePr>
        <p:xfrm>
          <a:off x="1905000" y="0"/>
          <a:ext cx="55626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61" imgH="7543646" progId="AcroExch.Document.DC">
                  <p:embed/>
                </p:oleObj>
              </mc:Choice>
              <mc:Fallback>
                <p:oleObj name="Acrobat Document" r:id="rId4" imgW="5829261" imgH="7543646" progId="AcroExch.Document.DC">
                  <p:embed/>
                  <p:pic>
                    <p:nvPicPr>
                      <p:cNvPr id="7373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0"/>
                        <a:ext cx="55626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51304A-2717-4529-9D7F-5DB7ABEEF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13"/>
    </mc:Choice>
    <mc:Fallback xmlns="">
      <p:transition spd="slow" advTm="9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1"/>
          <p:cNvGraphicFramePr>
            <a:graphicFrameLocks noChangeAspect="1"/>
          </p:cNvGraphicFramePr>
          <p:nvPr/>
        </p:nvGraphicFramePr>
        <p:xfrm>
          <a:off x="2057400" y="-11113"/>
          <a:ext cx="5562600" cy="686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61" imgH="7543646" progId="AcroExch.Document.DC">
                  <p:embed/>
                </p:oleObj>
              </mc:Choice>
              <mc:Fallback>
                <p:oleObj name="Acrobat Document" r:id="rId4" imgW="5829261" imgH="7543646" progId="AcroExch.Document.DC">
                  <p:embed/>
                  <p:pic>
                    <p:nvPicPr>
                      <p:cNvPr id="7475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-11113"/>
                        <a:ext cx="5562600" cy="686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01A1AE-61A9-418B-90D6-E862B3028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48"/>
    </mc:Choice>
    <mc:Fallback xmlns="">
      <p:transition spd="slow" advTm="5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7 - Rights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1676400"/>
            <a:ext cx="6269037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CA" u="sng" dirty="0"/>
              <a:t>Right</a:t>
            </a:r>
            <a:r>
              <a:rPr lang="en-CA" dirty="0"/>
              <a:t> Person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CA" u="sng" dirty="0"/>
              <a:t>Right</a:t>
            </a:r>
            <a:r>
              <a:rPr lang="en-CA" dirty="0"/>
              <a:t> Time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CA" u="sng" dirty="0"/>
              <a:t>Right</a:t>
            </a:r>
            <a:r>
              <a:rPr lang="en-CA" dirty="0"/>
              <a:t> Drug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CA" u="sng" dirty="0"/>
              <a:t>Right</a:t>
            </a:r>
            <a:r>
              <a:rPr lang="en-CA" dirty="0"/>
              <a:t> Route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CA" u="sng" dirty="0"/>
              <a:t>Right</a:t>
            </a:r>
            <a:r>
              <a:rPr lang="en-CA" dirty="0"/>
              <a:t> Dosage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CA" u="sng" dirty="0"/>
              <a:t>Right</a:t>
            </a:r>
            <a:r>
              <a:rPr lang="en-CA" dirty="0"/>
              <a:t> Documentation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CA" u="sng" dirty="0"/>
              <a:t>Right</a:t>
            </a:r>
            <a:r>
              <a:rPr lang="en-CA" dirty="0"/>
              <a:t> Reason</a:t>
            </a:r>
            <a:endParaRPr lang="en-CA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21C578-41C5-4367-8A7F-27FD8481E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56411"/>
      </p:ext>
    </p:extLst>
  </p:cSld>
  <p:clrMapOvr>
    <a:masterClrMapping/>
  </p:clrMapOvr>
  <p:transition advTm="161185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505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C93CD4-9EB0-4FD0-99B2-0E7CD3260418}"/>
              </a:ext>
            </a:extLst>
          </p:cNvPr>
          <p:cNvSpPr txBox="1"/>
          <p:nvPr/>
        </p:nvSpPr>
        <p:spPr>
          <a:xfrm>
            <a:off x="685800" y="685800"/>
            <a:ext cx="7772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+mn-lt"/>
              </a:rPr>
              <a:t>This concludes Part 1 (online portion) of Avenue II’s Medication Awareness Training… Thanks for joining us!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algn="ctr"/>
            <a:r>
              <a:rPr lang="en-CA" sz="3200" dirty="0"/>
              <a:t>Part two of the training will conducted in person. See you soon!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2F33D25-C1DA-4A20-B4BF-79F16A37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46169"/>
            <a:ext cx="124936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17759A-A021-4FB5-A000-F5B544ADF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3"/>
    </mc:Choice>
    <mc:Fallback xmlns="">
      <p:transition spd="slow" advTm="1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Receiving Blister Pacs</a:t>
            </a:r>
            <a:endParaRPr lang="en-US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36675"/>
            <a:ext cx="8229600" cy="5216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Ensure the correct name is on blister pac.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Using a Medication/Blister Pac Checklist verify the correct medication prescribed has been received.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Refer to Pharmacy prescription label and Medication/Treatment Profile.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CA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/>
      <p:bldP spid="2836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How do people take medication?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7013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CA" sz="2500" dirty="0"/>
              <a:t>Orally – by mouth</a:t>
            </a:r>
          </a:p>
          <a:p>
            <a:pPr eaLnBrk="1" hangingPunct="1">
              <a:defRPr/>
            </a:pPr>
            <a:r>
              <a:rPr lang="en-CA" sz="2500" dirty="0"/>
              <a:t>Topical – on skin</a:t>
            </a:r>
          </a:p>
          <a:p>
            <a:pPr eaLnBrk="1" hangingPunct="1">
              <a:defRPr/>
            </a:pPr>
            <a:r>
              <a:rPr lang="en-CA" sz="2500" dirty="0"/>
              <a:t>Inhalation</a:t>
            </a:r>
          </a:p>
          <a:p>
            <a:pPr eaLnBrk="1" hangingPunct="1">
              <a:defRPr/>
            </a:pPr>
            <a:r>
              <a:rPr lang="en-CA" sz="2500" dirty="0"/>
              <a:t>Injections</a:t>
            </a:r>
          </a:p>
        </p:txBody>
      </p:sp>
      <p:pic>
        <p:nvPicPr>
          <p:cNvPr id="10244" name="Picture 9" descr="inje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1" y="2100302"/>
            <a:ext cx="1809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3" descr="http://alldiseasesofman.com/wp-content/uploads/2012/10/Treatmen-of-Asthma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986768"/>
            <a:ext cx="1809750" cy="211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0E85B2-9D39-43A3-BD7C-B4597AF1B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2162" name="Picture 2" descr="Topical medicines for musculoskeletal pain">
            <a:extLst>
              <a:ext uri="{FF2B5EF4-FFF2-40B4-BE49-F238E27FC236}">
                <a16:creationId xmlns:a16="http://schemas.microsoft.com/office/drawing/2014/main" id="{B493CE8C-8FBE-413A-50F4-7E34BE980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17726"/>
            <a:ext cx="2834093" cy="176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 descr="FDA panel: Risk of opioid use in kids' cough medicines outweighs benefits">
            <a:extLst>
              <a:ext uri="{FF2B5EF4-FFF2-40B4-BE49-F238E27FC236}">
                <a16:creationId xmlns:a16="http://schemas.microsoft.com/office/drawing/2014/main" id="{E37AD3B3-8F54-536A-D5CA-9FFEC1DF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06" y="4141787"/>
            <a:ext cx="2818487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9"/>
    </mc:Choice>
    <mc:Fallback xmlns="">
      <p:transition spd="slow" advTm="6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C2A2C69-566B-4EAD-B1D2-55440611C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8699" y="423208"/>
            <a:ext cx="7086600" cy="62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53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D460AFB4-433A-4F46-A1B3-18A4AABD6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388" y="277813"/>
            <a:ext cx="6985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10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55186"/>
              </p:ext>
            </p:extLst>
          </p:nvPr>
        </p:nvGraphicFramePr>
        <p:xfrm>
          <a:off x="2209800" y="381000"/>
          <a:ext cx="4419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52" imgH="7543510" progId="AcroExch.Document.DC">
                  <p:embed/>
                </p:oleObj>
              </mc:Choice>
              <mc:Fallback>
                <p:oleObj name="Acrobat Document" r:id="rId2" imgW="5829252" imgH="75435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09800" y="381000"/>
                        <a:ext cx="44196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3532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50751"/>
              </p:ext>
            </p:extLst>
          </p:nvPr>
        </p:nvGraphicFramePr>
        <p:xfrm>
          <a:off x="2286000" y="457200"/>
          <a:ext cx="4237038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52" imgH="7543510" progId="AcroExch.Document.DC">
                  <p:embed/>
                </p:oleObj>
              </mc:Choice>
              <mc:Fallback>
                <p:oleObj name="Acrobat Document" r:id="rId2" imgW="5829252" imgH="75435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6000" y="457200"/>
                        <a:ext cx="4237038" cy="563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0683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874719"/>
              </p:ext>
            </p:extLst>
          </p:nvPr>
        </p:nvGraphicFramePr>
        <p:xfrm>
          <a:off x="609600" y="457200"/>
          <a:ext cx="77343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559" imgH="5829107" progId="AcroExch.Document.DC">
                  <p:embed/>
                </p:oleObj>
              </mc:Choice>
              <mc:Fallback>
                <p:oleObj name="Acrobat Document" r:id="rId2" imgW="7543559" imgH="58291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457200"/>
                        <a:ext cx="77343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059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E4DB6923-3AA4-4692-AA12-C976243F0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6900" y="-854086"/>
            <a:ext cx="5410200" cy="818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03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9E729BF-AF21-4532-8590-4E8538FC5D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28600"/>
            <a:ext cx="7124700" cy="92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01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92125" y="1600200"/>
          <a:ext cx="8159750" cy="4530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7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28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7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51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669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Instructions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Date of</a:t>
                      </a:r>
                      <a:endParaRPr lang="en-CA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Delivery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Medication Name and Description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Medication</a:t>
                      </a:r>
                      <a:endParaRPr lang="en-CA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Dosage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Morning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Noon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Supper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Bedtime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Quantity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Repeats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Staff</a:t>
                      </a:r>
                      <a:endParaRPr lang="en-CA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Inital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Dilantin – colour/shape/capsule/tablet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S.C.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Tylenol #3 – colour/shape/capsule/tablet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PRN every 8 hrs for pain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S.C.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Paxoxetine – pink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Atrovastatin – small white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Diamicron – large white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Metformin – large white round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Docusate – red oval gel capsule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Risperidone – yellow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Benztropine – small white round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½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½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5.5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92125" y="1600200"/>
          <a:ext cx="8159750" cy="4530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7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8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90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1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3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3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28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27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51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669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Instructions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Date of</a:t>
                      </a:r>
                      <a:endParaRPr lang="en-CA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Delivery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Medication Name and Description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Medication</a:t>
                      </a:r>
                      <a:endParaRPr lang="en-CA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Dosage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Morning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Noon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Supper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Bedtime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Quantity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Repeats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Staff</a:t>
                      </a:r>
                      <a:endParaRPr lang="en-CA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Inital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Dilantin – </a:t>
                      </a:r>
                      <a:r>
                        <a:rPr lang="en-US" sz="900" dirty="0" err="1">
                          <a:effectLst/>
                        </a:rPr>
                        <a:t>colour</a:t>
                      </a:r>
                      <a:r>
                        <a:rPr lang="en-US" sz="900" dirty="0">
                          <a:effectLst/>
                        </a:rPr>
                        <a:t>/shape/capsule/tablet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S.C.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6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Tylenol #3 – colour/shape/capsule/tablet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PRN every 8 hrs for pain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S.C.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Paxoxetine – pink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Atrovastatin – small white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Diamicron – large white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Metformin – large white round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Docusate – red oval gel capsule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Risperidone – yellow oval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04/11/16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Benztropine – small white round tablet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 mg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½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½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5.5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D.G.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7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2902" marR="62902" marT="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8652" name="TextBox 5"/>
          <p:cNvSpPr txBox="1">
            <a:spLocks noChangeArrowheads="1"/>
          </p:cNvSpPr>
          <p:nvPr/>
        </p:nvSpPr>
        <p:spPr bwMode="auto">
          <a:xfrm>
            <a:off x="492125" y="228600"/>
            <a:ext cx="815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800" b="1"/>
              <a:t>Blister Pac/Treatment Checklist</a:t>
            </a:r>
          </a:p>
        </p:txBody>
      </p:sp>
      <p:sp>
        <p:nvSpPr>
          <p:cNvPr id="48653" name="TextBox 6"/>
          <p:cNvSpPr txBox="1">
            <a:spLocks noChangeArrowheads="1"/>
          </p:cNvSpPr>
          <p:nvPr/>
        </p:nvSpPr>
        <p:spPr bwMode="auto">
          <a:xfrm>
            <a:off x="609600" y="898525"/>
            <a:ext cx="8042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200"/>
              <a:t>Completed upon receipt of any medication or blister pac(s)/treatment	Name:______________________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Receiving Blister Pacs</a:t>
            </a:r>
            <a:endParaRPr lang="en-US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36675"/>
            <a:ext cx="8229600" cy="5216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Ensure the correct name is on blister pac.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Using a Medication/Blister Pac Checklist verify the correct medication prescribed has been received.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Refer to Pharmacy prescription label and Medication/Treatment Profile.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If needed complete Medication/Treatment Sheet.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CA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/>
      <p:bldP spid="28365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1"/>
          <p:cNvGraphicFramePr>
            <a:graphicFrameLocks noChangeAspect="1"/>
          </p:cNvGraphicFramePr>
          <p:nvPr/>
        </p:nvGraphicFramePr>
        <p:xfrm>
          <a:off x="1981200" y="-20638"/>
          <a:ext cx="5462588" cy="6953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61" imgH="7543646" progId="AcroExch.Document.DC">
                  <p:embed/>
                </p:oleObj>
              </mc:Choice>
              <mc:Fallback>
                <p:oleObj name="Acrobat Document" r:id="rId2" imgW="5829261" imgH="7543646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-20638"/>
                        <a:ext cx="5462588" cy="6953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0"/>
            <a:ext cx="5439103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400D76-0120-49C3-A40A-E09D96D4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6"/>
    </mc:Choice>
    <mc:Fallback xmlns="">
      <p:transition spd="slow" advTm="5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1752600" y="1588"/>
          <a:ext cx="57912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61" imgH="7543646" progId="AcroExch.Document.DC">
                  <p:embed/>
                </p:oleObj>
              </mc:Choice>
              <mc:Fallback>
                <p:oleObj name="Acrobat Document" r:id="rId2" imgW="5829261" imgH="7543646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588"/>
                        <a:ext cx="57912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\\AVE-SBS2K8\RedirectedFolders\roxann\Desktop\Medication Treatment Sheet MONTHLY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Medication Treatment Sheet pg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0"/>
            <a:ext cx="5943600" cy="6858000"/>
          </a:xfr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\\AVE-SBS2K8\RedirectedFolders\roxann\Desktop\David Dispill Medication Treatment Sheet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 b="2614"/>
          <a:stretch>
            <a:fillRect/>
          </a:stretch>
        </p:blipFill>
        <p:spPr bwMode="auto">
          <a:xfrm>
            <a:off x="0" y="228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0BF5BAE-4C02-405B-9731-9CFE678CA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152400"/>
            <a:ext cx="6096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4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Receiving Blister Pacs</a:t>
            </a:r>
            <a:endParaRPr lang="en-US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36675"/>
            <a:ext cx="8229600" cy="5216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Ensure the correct name is on blister pac.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Using a Medication/Blister Pac Checklist verify the correct medication prescribed has been received.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Refer to Pharmacy prescription card and Medication/Treatment Profile.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If needed complete Medication/Treatment Sheet.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sz="3000" dirty="0"/>
              <a:t>Once completed ensure medication is stored in designated location.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CA" dirty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/>
      <p:bldP spid="283651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1"/>
          <p:cNvGraphicFramePr>
            <a:graphicFrameLocks noChangeAspect="1"/>
          </p:cNvGraphicFramePr>
          <p:nvPr/>
        </p:nvGraphicFramePr>
        <p:xfrm>
          <a:off x="1752600" y="0"/>
          <a:ext cx="5638800" cy="695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61" imgH="7543646" progId="AcroExch.Document.DC">
                  <p:embed/>
                </p:oleObj>
              </mc:Choice>
              <mc:Fallback>
                <p:oleObj name="Acrobat Document" r:id="rId2" imgW="5829261" imgH="7543646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0"/>
                        <a:ext cx="5638800" cy="695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Did You?</a:t>
            </a:r>
            <a:endParaRPr lang="en-US" dirty="0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8229600" cy="4987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CA" dirty="0"/>
              <a:t>Ensure the correct name is on blister pac/  Treatment.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/>
              <a:t>Verify the correct medication prescribed is in the blister pac.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/>
              <a:t>Visually verifying each time supporting.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CA" dirty="0"/>
              <a:t>Eg. Counting pills before entering mouth.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/>
              <a:t>Ensure the individual has ingested medication.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/>
              <a:t>Ensure you have signed for medication.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/>
              <a:t>Ensure medication if needed is reordered prior to the end of the supply.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83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83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/>
      <p:bldP spid="28365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Signing</a:t>
            </a:r>
            <a:endParaRPr lang="en-US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Sign / Initial medications sheets IMMEDIATELY AFTER person has been supported to take medication.</a:t>
            </a:r>
          </a:p>
          <a:p>
            <a:pPr eaLnBrk="1" hangingPunct="1">
              <a:defRPr/>
            </a:pPr>
            <a:r>
              <a:rPr lang="en-CA" dirty="0"/>
              <a:t>NEVER Sign in Advance</a:t>
            </a:r>
            <a:endParaRPr lang="en-US" dirty="0"/>
          </a:p>
        </p:txBody>
      </p:sp>
      <p:pic>
        <p:nvPicPr>
          <p:cNvPr id="71684" name="Picture 9" descr="http://www.azpowerhouse.com/blog/wp-content/uploads/2011/03/pen_signing_paper.246131318_st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1480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2" grpId="0" autoUpdateAnimBg="0"/>
      <p:bldP spid="29696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How do people take medication?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7013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CA" sz="2500" dirty="0"/>
              <a:t>Orally – by mouth</a:t>
            </a:r>
          </a:p>
          <a:p>
            <a:pPr eaLnBrk="1" hangingPunct="1">
              <a:defRPr/>
            </a:pPr>
            <a:r>
              <a:rPr lang="en-CA" sz="2500" dirty="0"/>
              <a:t>Topical – on skin</a:t>
            </a:r>
          </a:p>
          <a:p>
            <a:pPr eaLnBrk="1" hangingPunct="1">
              <a:defRPr/>
            </a:pPr>
            <a:r>
              <a:rPr lang="en-CA" sz="2500" dirty="0"/>
              <a:t>Inhalation</a:t>
            </a:r>
          </a:p>
          <a:p>
            <a:pPr eaLnBrk="1" hangingPunct="1">
              <a:defRPr/>
            </a:pPr>
            <a:r>
              <a:rPr lang="en-CA" sz="2500" dirty="0"/>
              <a:t>Injections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3429000"/>
            <a:ext cx="44942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/>
            </a:pPr>
            <a:r>
              <a:rPr lang="en-CA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+mn-lt"/>
              </a:rPr>
              <a:t>Vaginally/rectally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/>
            </a:pPr>
            <a:r>
              <a:rPr lang="en-CA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+mn-lt"/>
              </a:rPr>
              <a:t>Sublingual – absorbed under tongue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/>
            </a:pPr>
            <a:r>
              <a:rPr lang="en-CA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+mn-lt"/>
              </a:rPr>
              <a:t>Buccal – pocket of cheek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/>
            </a:pPr>
            <a:r>
              <a:rPr lang="en-CA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+mn-lt"/>
              </a:rPr>
              <a:t>Dermal Patches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5"/>
              </a:buBlip>
              <a:defRPr/>
            </a:pPr>
            <a:r>
              <a:rPr lang="en-CA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+mn-lt"/>
              </a:rPr>
              <a:t>Eye or ear drops</a:t>
            </a:r>
          </a:p>
        </p:txBody>
      </p:sp>
      <p:pic>
        <p:nvPicPr>
          <p:cNvPr id="13317" name="Picture 10" descr="http://www.myhousecallmd.com/wp-content/uploads/2010/06/eye-drop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34" y="2030413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2" descr="http://images.rxlist.com/images/rxlist/suboxone4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06" y="40386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9C7433-8E54-4707-92F1-EC1300A7D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9090" name="Picture 2" descr="Minimize reactions to transdermal patches - Clinical Advisor">
            <a:extLst>
              <a:ext uri="{FF2B5EF4-FFF2-40B4-BE49-F238E27FC236}">
                <a16:creationId xmlns:a16="http://schemas.microsoft.com/office/drawing/2014/main" id="{11DE7615-3768-075E-F38E-6D52CB0DE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3"/>
          <a:stretch/>
        </p:blipFill>
        <p:spPr bwMode="auto">
          <a:xfrm>
            <a:off x="6705600" y="2030413"/>
            <a:ext cx="2079048" cy="147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17"/>
    </mc:Choice>
    <mc:Fallback xmlns="">
      <p:transition spd="slow" advTm="16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CA" dirty="0"/>
              <a:t>Non-Prescription Medications (also known as “over the counter” or “OTC” medications)</a:t>
            </a:r>
            <a:endParaRPr lang="en-US" dirty="0"/>
          </a:p>
        </p:txBody>
      </p:sp>
      <p:pic>
        <p:nvPicPr>
          <p:cNvPr id="84996" name="Picture 4" descr="Don't Give Kids Cough Syrup Or Pain Meds That Contain Codeine, FDA ...">
            <a:extLst>
              <a:ext uri="{FF2B5EF4-FFF2-40B4-BE49-F238E27FC236}">
                <a16:creationId xmlns:a16="http://schemas.microsoft.com/office/drawing/2014/main" id="{85A622E0-8434-4B9B-AD71-8710B30C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081A5C-524E-46BB-B157-DD544067B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0114" name="Picture 2" descr="Over the Counter Drugs Addiction | Abuse, Side Effects and Withdrawal">
            <a:extLst>
              <a:ext uri="{FF2B5EF4-FFF2-40B4-BE49-F238E27FC236}">
                <a16:creationId xmlns:a16="http://schemas.microsoft.com/office/drawing/2014/main" id="{1DFFD0C0-F177-E634-2F75-CE19AC95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5200650" cy="22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8"/>
    </mc:Choice>
    <mc:Fallback xmlns="">
      <p:transition spd="slow" advTm="49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704399"/>
              </p:ext>
            </p:extLst>
          </p:nvPr>
        </p:nvGraphicFramePr>
        <p:xfrm>
          <a:off x="2057400" y="304800"/>
          <a:ext cx="4999037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252" imgH="7543510" progId="AcroExch.Document.DC">
                  <p:embed/>
                </p:oleObj>
              </mc:Choice>
              <mc:Fallback>
                <p:oleObj name="Acrobat Document" r:id="rId4" imgW="5829252" imgH="75435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7400" y="304800"/>
                        <a:ext cx="4999037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4C7AA1-E634-478B-98DD-D314F8FF9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91"/>
    </mc:Choice>
    <mc:Fallback xmlns="">
      <p:transition spd="slow" advTm="13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CA" dirty="0"/>
              <a:t>What does PRN mean?</a:t>
            </a:r>
            <a:endParaRPr lang="en-US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CA" sz="2800" dirty="0"/>
              <a:t>Pro Re Nata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CA" sz="2800" dirty="0"/>
              <a:t>Latin – as needed or as the situation arises.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CA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CA" sz="2800" dirty="0"/>
              <a:t>Common need for PRN’s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CA" sz="2400" dirty="0"/>
              <a:t>Rashes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CA" sz="2400" dirty="0"/>
              <a:t>Dandruff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CA" sz="2400" dirty="0"/>
              <a:t>Anxiety /Appointments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CA" sz="2400" dirty="0"/>
              <a:t>Headaches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CA" sz="2400" dirty="0"/>
              <a:t>Coughs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CA" sz="2400" dirty="0"/>
              <a:t>Allergic Reactions/Epi-Pen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Asthma/Inhaler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Upset Stomach/Tums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4B4DD1-DB7B-44B4-9DDA-0C959885A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87"/>
    </mc:Choice>
    <mc:Fallback xmlns="">
      <p:transition spd="slow" advTm="70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0354" grpId="0"/>
    </p:bldLst>
  </p:timing>
</p:sld>
</file>

<file path=ppt/theme/theme1.xml><?xml version="1.0" encoding="utf-8"?>
<a:theme xmlns:a="http://schemas.openxmlformats.org/drawingml/2006/main" name="2_Beam">
  <a:themeElements>
    <a:clrScheme name="2_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2_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5810</TotalTime>
  <Words>1820</Words>
  <Application>Microsoft Office PowerPoint</Application>
  <PresentationFormat>On-screen Show (4:3)</PresentationFormat>
  <Paragraphs>627</Paragraphs>
  <Slides>58</Slides>
  <Notes>25</Notes>
  <HiddenSlides>0</HiddenSlides>
  <MMClips>36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Times New Roman</vt:lpstr>
      <vt:lpstr>Wingdings</vt:lpstr>
      <vt:lpstr>2_Beam</vt:lpstr>
      <vt:lpstr>Acrobat Document</vt:lpstr>
      <vt:lpstr>Medication Awareness Avenue II</vt:lpstr>
      <vt:lpstr>Agenda</vt:lpstr>
      <vt:lpstr>  Why do people take medication?</vt:lpstr>
      <vt:lpstr>How do people take medication?</vt:lpstr>
      <vt:lpstr>PowerPoint Presentation</vt:lpstr>
      <vt:lpstr>How do people take medication?</vt:lpstr>
      <vt:lpstr>Non-Prescription Medications (also known as “over the counter” or “OTC” medications)</vt:lpstr>
      <vt:lpstr>PowerPoint Presentation</vt:lpstr>
      <vt:lpstr>What does PRN mean?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Videos</vt:lpstr>
      <vt:lpstr>Support Worker Responsibilities:</vt:lpstr>
      <vt:lpstr>PowerPoint Presentation</vt:lpstr>
      <vt:lpstr>PowerPoint Presentation</vt:lpstr>
      <vt:lpstr>Support Worker Responsibilities:</vt:lpstr>
      <vt:lpstr>PowerPoint Presentation</vt:lpstr>
      <vt:lpstr>PowerPoint Presentation</vt:lpstr>
      <vt:lpstr>PowerPoint Presentation</vt:lpstr>
      <vt:lpstr>Support Worker Responsibilities:</vt:lpstr>
      <vt:lpstr>Support Worker Responsibilities:</vt:lpstr>
      <vt:lpstr>Medical Appointments</vt:lpstr>
      <vt:lpstr>PowerPoint Presentation</vt:lpstr>
      <vt:lpstr>PowerPoint Presentation</vt:lpstr>
      <vt:lpstr>PowerPoint Presentation</vt:lpstr>
      <vt:lpstr>Hand Hygiene</vt:lpstr>
      <vt:lpstr>Avenue II Philosophy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7 - Rights</vt:lpstr>
      <vt:lpstr>PowerPoint Presentation</vt:lpstr>
      <vt:lpstr>Receiving Blister Pacs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Receiving Blister Pacs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Receiving Blister Pacs</vt:lpstr>
      <vt:lpstr>PowerPoint Presentation</vt:lpstr>
      <vt:lpstr>Did You?</vt:lpstr>
      <vt:lpstr>Signing</vt:lpstr>
    </vt:vector>
  </TitlesOfParts>
  <Company>Avenue II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Medication Awareness</dc:title>
  <dc:creator>Joanne</dc:creator>
  <cp:lastModifiedBy>Brooke</cp:lastModifiedBy>
  <cp:revision>351</cp:revision>
  <cp:lastPrinted>2017-09-25T15:44:57Z</cp:lastPrinted>
  <dcterms:created xsi:type="dcterms:W3CDTF">2006-02-03T14:30:31Z</dcterms:created>
  <dcterms:modified xsi:type="dcterms:W3CDTF">2022-11-04T15:06:11Z</dcterms:modified>
</cp:coreProperties>
</file>